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10"/>
  </p:notesMasterIdLst>
  <p:handoutMasterIdLst>
    <p:handoutMasterId r:id="rId11"/>
  </p:handoutMasterIdLst>
  <p:sldIdLst>
    <p:sldId id="757" r:id="rId3"/>
    <p:sldId id="765" r:id="rId4"/>
    <p:sldId id="766" r:id="rId5"/>
    <p:sldId id="767" r:id="rId6"/>
    <p:sldId id="768" r:id="rId7"/>
    <p:sldId id="769" r:id="rId8"/>
    <p:sldId id="770" r:id="rId9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83D0"/>
    <a:srgbClr val="1742A1"/>
    <a:srgbClr val="9A0000"/>
    <a:srgbClr val="9E7E38"/>
    <a:srgbClr val="FFFF00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79177" autoAdjust="0"/>
  </p:normalViewPr>
  <p:slideViewPr>
    <p:cSldViewPr snapToGrid="0" snapToObjects="1">
      <p:cViewPr varScale="1">
        <p:scale>
          <a:sx n="58" d="100"/>
          <a:sy n="58" d="100"/>
        </p:scale>
        <p:origin x="135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11/28/2023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11/28/2023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>
                <a:latin typeface="+mj-lt"/>
                <a:ea typeface="+mj-ea"/>
                <a:cs typeface="+mj-cs"/>
              </a:rPr>
              <a:t>BAN 6025</a:t>
            </a:r>
            <a:endParaRPr lang="en-US" sz="1800" cap="small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2338754" y="4860974"/>
            <a:ext cx="6666701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K-means and the Telco Churn Case (part 2)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4355B-97BA-8520-A39C-C0AEE1331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1753" y="242234"/>
            <a:ext cx="3838394" cy="1116106"/>
          </a:xfrm>
        </p:spPr>
        <p:txBody>
          <a:bodyPr/>
          <a:lstStyle/>
          <a:p>
            <a:r>
              <a:rPr lang="en-US" sz="2800" dirty="0"/>
              <a:t>Cluster Profiling: </a:t>
            </a:r>
            <a:br>
              <a:rPr lang="en-US" sz="2800" dirty="0"/>
            </a:br>
            <a:r>
              <a:rPr lang="en-US" sz="2800" dirty="0"/>
              <a:t>Customer Churn</a:t>
            </a:r>
            <a:br>
              <a:rPr lang="en-US" sz="2800" dirty="0"/>
            </a:br>
            <a:r>
              <a:rPr lang="en-US" sz="2800" dirty="0"/>
              <a:t>within Clusters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22CC57-E6C0-B83B-597B-6FF461718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2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540E01-F4D2-B482-EBFC-487DC8B47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49917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577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6A0D2-F68F-E23B-A9F7-7701858F7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</p:spPr>
        <p:txBody>
          <a:bodyPr anchor="t">
            <a:normAutofit/>
          </a:bodyPr>
          <a:lstStyle/>
          <a:p>
            <a:r>
              <a:rPr lang="en-US" dirty="0"/>
              <a:t>Cluster 0: Daytime Danny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7A96D-D4D2-3AC6-3753-4A1346F9F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/>
          <a:p>
            <a:r>
              <a:rPr lang="en-US" dirty="0"/>
              <a:t>Very high day time charges</a:t>
            </a:r>
          </a:p>
          <a:p>
            <a:r>
              <a:rPr lang="en-US" dirty="0"/>
              <a:t>Minimal add-ons</a:t>
            </a:r>
          </a:p>
          <a:p>
            <a:r>
              <a:rPr lang="en-US" dirty="0"/>
              <a:t>Slightly elevated risk for churn</a:t>
            </a:r>
          </a:p>
          <a:p>
            <a:endParaRPr lang="en-US" dirty="0"/>
          </a:p>
        </p:txBody>
      </p:sp>
      <p:pic>
        <p:nvPicPr>
          <p:cNvPr id="5" name="Picture 4" descr="A person in a white shirt&#10;&#10;Description automatically generated">
            <a:extLst>
              <a:ext uri="{FF2B5EF4-FFF2-40B4-BE49-F238E27FC236}">
                <a16:creationId xmlns:a16="http://schemas.microsoft.com/office/drawing/2014/main" id="{42003A11-0127-F065-8F8C-44D817013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50" r="28265" b="2"/>
          <a:stretch/>
        </p:blipFill>
        <p:spPr>
          <a:xfrm>
            <a:off x="4399878" y="1600200"/>
            <a:ext cx="3657600" cy="4140200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613866-8023-9980-25A9-8D6FC49C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2456A73-CB17-B748-BD2A-A20F5DD59EC7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817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6A0D2-F68F-E23B-A9F7-7701858F7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</p:spPr>
        <p:txBody>
          <a:bodyPr anchor="t">
            <a:normAutofit/>
          </a:bodyPr>
          <a:lstStyle/>
          <a:p>
            <a:r>
              <a:rPr lang="en-US" dirty="0"/>
              <a:t>Cluster 1: Risky Rosie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7A96D-D4D2-3AC6-3753-4A1346F9F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/>
          <a:p>
            <a:r>
              <a:rPr lang="en-US" dirty="0"/>
              <a:t>Average charges during all time slots</a:t>
            </a:r>
          </a:p>
          <a:p>
            <a:r>
              <a:rPr lang="en-US" dirty="0"/>
              <a:t>Lots of add-ons (voicemail, international calling)</a:t>
            </a:r>
          </a:p>
          <a:p>
            <a:r>
              <a:rPr lang="en-US" dirty="0"/>
              <a:t>Huge range in international calling and voicemail messages (suggesting that these add-ons are not being fully utilized</a:t>
            </a:r>
          </a:p>
          <a:p>
            <a:r>
              <a:rPr lang="en-US" dirty="0"/>
              <a:t>Elevated risk for churn (almost 50% of the customers in this segment churned)</a:t>
            </a:r>
          </a:p>
          <a:p>
            <a:endParaRPr lang="en-US" dirty="0"/>
          </a:p>
        </p:txBody>
      </p:sp>
      <p:pic>
        <p:nvPicPr>
          <p:cNvPr id="6" name="Picture 5" descr="A person talking on a cell phone&#10;&#10;Description automatically generated">
            <a:extLst>
              <a:ext uri="{FF2B5EF4-FFF2-40B4-BE49-F238E27FC236}">
                <a16:creationId xmlns:a16="http://schemas.microsoft.com/office/drawing/2014/main" id="{24057809-5995-02D9-2608-6DC43D207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878" y="2664823"/>
            <a:ext cx="4077916" cy="2525303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613866-8023-9980-25A9-8D6FC49C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2456A73-CB17-B748-BD2A-A20F5DD59EC7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2616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6A0D2-F68F-E23B-A9F7-7701858F7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</p:spPr>
        <p:txBody>
          <a:bodyPr anchor="t">
            <a:normAutofit/>
          </a:bodyPr>
          <a:lstStyle/>
          <a:p>
            <a:r>
              <a:rPr lang="en-US" dirty="0"/>
              <a:t>Cluster 2: Satisfied Shane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7A96D-D4D2-3AC6-3753-4A1346F9F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/>
          <a:p>
            <a:r>
              <a:rPr lang="en-US" dirty="0"/>
              <a:t>Average charges across all time ranges</a:t>
            </a:r>
          </a:p>
          <a:p>
            <a:r>
              <a:rPr lang="en-US" dirty="0"/>
              <a:t>Everyone has a voicemail plan</a:t>
            </a:r>
          </a:p>
          <a:p>
            <a:r>
              <a:rPr lang="en-US" dirty="0"/>
              <a:t>No one has an international plan</a:t>
            </a:r>
          </a:p>
          <a:p>
            <a:r>
              <a:rPr lang="en-US" dirty="0"/>
              <a:t>Least likely to churn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A person sitting on a couch talking on a phone&#10;&#10;Description automatically generated">
            <a:extLst>
              <a:ext uri="{FF2B5EF4-FFF2-40B4-BE49-F238E27FC236}">
                <a16:creationId xmlns:a16="http://schemas.microsoft.com/office/drawing/2014/main" id="{E3D4F92F-E545-71AE-8812-23CF0107E5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06" r="606"/>
          <a:stretch/>
        </p:blipFill>
        <p:spPr>
          <a:xfrm>
            <a:off x="4399878" y="1985963"/>
            <a:ext cx="3092411" cy="3500437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613866-8023-9980-25A9-8D6FC49C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2456A73-CB17-B748-BD2A-A20F5DD59EC7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983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6A0D2-F68F-E23B-A9F7-7701858F7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</p:spPr>
        <p:txBody>
          <a:bodyPr anchor="t">
            <a:normAutofit/>
          </a:bodyPr>
          <a:lstStyle/>
          <a:p>
            <a:r>
              <a:rPr lang="en-US" dirty="0"/>
              <a:t>Cluster 3: Afternoon Alex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7A96D-D4D2-3AC6-3753-4A1346F9F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/>
          <a:p>
            <a:r>
              <a:rPr lang="en-US" dirty="0"/>
              <a:t>Very high evening charges</a:t>
            </a:r>
          </a:p>
          <a:p>
            <a:r>
              <a:rPr lang="en-US" dirty="0"/>
              <a:t>Minimal add-ons</a:t>
            </a:r>
          </a:p>
          <a:p>
            <a:r>
              <a:rPr lang="en-US" dirty="0"/>
              <a:t>Low risk for churn</a:t>
            </a:r>
          </a:p>
          <a:p>
            <a:endParaRPr lang="en-US" dirty="0"/>
          </a:p>
        </p:txBody>
      </p:sp>
      <p:pic>
        <p:nvPicPr>
          <p:cNvPr id="6" name="Picture 5" descr="A person walking a dog with a phone&#10;&#10;Description automatically generated">
            <a:extLst>
              <a:ext uri="{FF2B5EF4-FFF2-40B4-BE49-F238E27FC236}">
                <a16:creationId xmlns:a16="http://schemas.microsoft.com/office/drawing/2014/main" id="{B39A12EE-2AF2-367E-B570-DB92F94767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25" r="-1" b="13611"/>
          <a:stretch/>
        </p:blipFill>
        <p:spPr>
          <a:xfrm>
            <a:off x="4399878" y="1985963"/>
            <a:ext cx="3034710" cy="3435123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613866-8023-9980-25A9-8D6FC49C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2456A73-CB17-B748-BD2A-A20F5DD59EC7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476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6A0D2-F68F-E23B-A9F7-7701858F7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</p:spPr>
        <p:txBody>
          <a:bodyPr anchor="t">
            <a:normAutofit/>
          </a:bodyPr>
          <a:lstStyle/>
          <a:p>
            <a:r>
              <a:rPr lang="en-US" dirty="0"/>
              <a:t>Cluster 5: </a:t>
            </a:r>
            <a:r>
              <a:rPr lang="en-US" dirty="0" err="1"/>
              <a:t>Nightime</a:t>
            </a:r>
            <a:r>
              <a:rPr lang="en-US" dirty="0"/>
              <a:t> Nancy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7A96D-D4D2-3AC6-3753-4A1346F9F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/>
          <a:p>
            <a:r>
              <a:rPr lang="en-US" dirty="0"/>
              <a:t>Very high night charges</a:t>
            </a:r>
          </a:p>
          <a:p>
            <a:r>
              <a:rPr lang="en-US" dirty="0"/>
              <a:t>Very low day charges</a:t>
            </a:r>
          </a:p>
          <a:p>
            <a:r>
              <a:rPr lang="en-US" dirty="0"/>
              <a:t>Minimal add-ons</a:t>
            </a:r>
          </a:p>
          <a:p>
            <a:r>
              <a:rPr lang="en-US" dirty="0"/>
              <a:t>Low risk for churn</a:t>
            </a:r>
          </a:p>
          <a:p>
            <a:endParaRPr lang="en-US" dirty="0"/>
          </a:p>
        </p:txBody>
      </p:sp>
      <p:pic>
        <p:nvPicPr>
          <p:cNvPr id="6" name="Picture 5" descr="A person lying on a bed taking a selfie with a cellphone&#10;&#10;Description automatically generated">
            <a:extLst>
              <a:ext uri="{FF2B5EF4-FFF2-40B4-BE49-F238E27FC236}">
                <a16:creationId xmlns:a16="http://schemas.microsoft.com/office/drawing/2014/main" id="{6DAE3962-4152-46C9-75C8-3C198355E5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08" r="11421" b="-2"/>
          <a:stretch/>
        </p:blipFill>
        <p:spPr>
          <a:xfrm>
            <a:off x="4399878" y="1985963"/>
            <a:ext cx="2861607" cy="3239180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613866-8023-9980-25A9-8D6FC49C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2456A73-CB17-B748-BD2A-A20F5DD59EC7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10105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28350</TotalTime>
  <Words>165</Words>
  <Application>Microsoft Office PowerPoint</Application>
  <PresentationFormat>On-screen Show (4:3)</PresentationFormat>
  <Paragraphs>36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Franklin Gothic Book</vt:lpstr>
      <vt:lpstr>Rockwell</vt:lpstr>
      <vt:lpstr>Wingdings</vt:lpstr>
      <vt:lpstr>Advantage WFU Gray</vt:lpstr>
      <vt:lpstr>Custom Design</vt:lpstr>
      <vt:lpstr>K-means and the Telco Churn Case (part 2)</vt:lpstr>
      <vt:lpstr>Cluster Profiling:  Customer Churn within Clusters</vt:lpstr>
      <vt:lpstr>Cluster 0: Daytime Danny</vt:lpstr>
      <vt:lpstr>Cluster 1: Risky Rosie</vt:lpstr>
      <vt:lpstr>Cluster 2: Satisfied Shane</vt:lpstr>
      <vt:lpstr>Cluster 3: Afternoon Alex</vt:lpstr>
      <vt:lpstr>Cluster 5: Nightime Nancy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Tonya Balan</cp:lastModifiedBy>
  <cp:revision>1077</cp:revision>
  <cp:lastPrinted>2016-10-04T20:26:21Z</cp:lastPrinted>
  <dcterms:created xsi:type="dcterms:W3CDTF">2014-09-07T15:36:25Z</dcterms:created>
  <dcterms:modified xsi:type="dcterms:W3CDTF">2023-11-29T01:32:21Z</dcterms:modified>
</cp:coreProperties>
</file>